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Encode Sans Condensed Thin" panose="020B0604020202020204" charset="0"/>
      <p:regular r:id="rId20"/>
      <p:bold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Encode Sans" panose="020B0604020202020204" charset="0"/>
      <p:regular r:id="rId26"/>
      <p:bold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3">
          <p15:clr>
            <a:srgbClr val="9AA0A6"/>
          </p15:clr>
        </p15:guide>
        <p15:guide id="2" pos="453">
          <p15:clr>
            <a:srgbClr val="9AA0A6"/>
          </p15:clr>
        </p15:guide>
        <p15:guide id="3" orient="horz" pos="639">
          <p15:clr>
            <a:srgbClr val="9AA0A6"/>
          </p15:clr>
        </p15:guide>
        <p15:guide id="4" orient="horz" pos="78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24F"/>
    <a:srgbClr val="EDE6F2"/>
    <a:srgbClr val="E8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C0C628-7B90-4202-BB5D-C4CE9F79359F}">
  <a:tblStyle styleId="{B6C0C628-7B90-4202-BB5D-C4CE9F79359F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C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C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052F6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/>
        <a:fill>
          <a:solidFill>
            <a:srgbClr val="052F6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52F6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52F6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696271-B1AE-46DA-8031-486CDC7DFE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pos="353"/>
        <p:guide pos="453"/>
        <p:guide orient="horz" pos="639"/>
        <p:guide orient="horz" pos="7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995fc4e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995fc4e4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50ae2f21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50ae2f21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50ae2f21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50ae2f21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50ae2f218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b50ae2f218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b50ae2f21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b50ae2f21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995fc4e4_5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995fc4e4_5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50ae2f2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50ae2f2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50ae2f2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50ae2f2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36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50ae2f2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50ae2f2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16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50ae2f21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50ae2f21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50ae2f21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50ae2f21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50ae2f21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50ae2f21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50ae2f21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50ae2f21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ramitesadistancia.gob.ar/tramitesadistancia/inicio-publico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rgentina.gob.ar/buscar/cha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5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93674" y="1240075"/>
            <a:ext cx="79878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SOLICITUD DE CHAS</a:t>
            </a:r>
            <a:endParaRPr sz="4000" dirty="0">
              <a:solidFill>
                <a:schemeClr val="lt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Anexo C del Decreto </a:t>
            </a:r>
            <a:r>
              <a:rPr lang="es-AR" sz="2800" dirty="0" err="1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Nº</a:t>
            </a:r>
            <a:r>
              <a:rPr lang="es-AR" sz="2800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</a:t>
            </a:r>
            <a:r>
              <a:rPr lang="es" sz="2800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779/1995</a:t>
            </a:r>
            <a:endParaRPr sz="2800" dirty="0">
              <a:solidFill>
                <a:schemeClr val="lt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dirty="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Resolución N° 166/2019</a:t>
            </a:r>
            <a:endParaRPr sz="2800" dirty="0">
              <a:solidFill>
                <a:schemeClr val="lt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rot="10800000">
            <a:off x="719510" y="3072675"/>
            <a:ext cx="1896900" cy="240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3"/>
          <p:cNvSpPr txBox="1"/>
          <p:nvPr/>
        </p:nvSpPr>
        <p:spPr>
          <a:xfrm>
            <a:off x="651575" y="3248250"/>
            <a:ext cx="7987800" cy="9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92" y="4210050"/>
            <a:ext cx="1309750" cy="4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SOLICITUD de CHAS – Inicio del expediente</a:t>
            </a: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97" name="Google Shape;1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4">
            <a:alphaModFix/>
          </a:blip>
          <a:srcRect l="6617" t="15115" r="8873" b="9155"/>
          <a:stretch/>
        </p:blipFill>
        <p:spPr>
          <a:xfrm>
            <a:off x="2077850" y="1182625"/>
            <a:ext cx="5451950" cy="2417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9" name="Google Shape;199;p20"/>
          <p:cNvSpPr txBox="1"/>
          <p:nvPr/>
        </p:nvSpPr>
        <p:spPr>
          <a:xfrm>
            <a:off x="7041162" y="3851473"/>
            <a:ext cx="1910400" cy="6330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Se ingresa con la CLAVE FISCAL de la empresa que solicita el CHAS</a:t>
            </a:r>
            <a:endParaRPr sz="11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549675" y="1182625"/>
            <a:ext cx="937050" cy="522275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Se genera trámite</a:t>
            </a:r>
            <a:endParaRPr sz="13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378752" y="1988406"/>
            <a:ext cx="1278900" cy="931501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Plataforma TAD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(Trámites a Distancia)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2" name="Google Shape;202;p20"/>
          <p:cNvSpPr/>
          <p:nvPr/>
        </p:nvSpPr>
        <p:spPr>
          <a:xfrm rot="5400000">
            <a:off x="870600" y="1832600"/>
            <a:ext cx="295200" cy="22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378751" y="3851476"/>
            <a:ext cx="47268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u="sng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WEB: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https://tramitesadistancia.gob.ar/tramitesadistancia/inicio-publico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Nombre del trámite: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Solicitud de CHAS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SOLICITUD de CHAS – Requerimientos GDE</a:t>
            </a: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8200" y="1147825"/>
            <a:ext cx="5685251" cy="3565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3" name="Google Shape;213;p21"/>
          <p:cNvSpPr txBox="1"/>
          <p:nvPr/>
        </p:nvSpPr>
        <p:spPr>
          <a:xfrm>
            <a:off x="7088650" y="1683725"/>
            <a:ext cx="1814700" cy="2481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Se completan los campos requeridos</a:t>
            </a:r>
            <a:endParaRPr sz="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7088649" y="2102850"/>
            <a:ext cx="1308600" cy="2481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Se adjunta (formato pdf)</a:t>
            </a:r>
            <a:endParaRPr sz="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3173925" y="2465649"/>
            <a:ext cx="2058033" cy="444589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 adjunta al INICIO del trámite, NOTA de COMPROMISO de PAGO.</a:t>
            </a:r>
            <a:endParaRPr sz="8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7088638" y="2652275"/>
            <a:ext cx="1699664" cy="5571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 deberá adjuntar el catálogo de la/s parte/s correspondientes</a:t>
            </a:r>
            <a:br>
              <a:rPr lang="es" sz="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 los ítems solicitados</a:t>
            </a:r>
            <a:endParaRPr sz="8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187569" y="2220825"/>
            <a:ext cx="1181506" cy="11664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 completa con el Nro. de Inscripción. Si no estuviese inscripto</a:t>
            </a:r>
            <a:endParaRPr sz="8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al RUMP, se deberá gestionar la inscripción previamente (TAD)</a:t>
            </a:r>
            <a:endParaRPr sz="800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7090063" y="3957463"/>
            <a:ext cx="1529475" cy="5571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 deberá adjuntar constancia emitida por INTI (Res. 25)</a:t>
            </a:r>
            <a:endParaRPr sz="8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187569" y="3553674"/>
            <a:ext cx="1181506" cy="619389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 adjunta planilla en el formato indicado  </a:t>
            </a:r>
            <a:endParaRPr sz="8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7065550" y="3295089"/>
            <a:ext cx="1553988" cy="4869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FORMATOS admitidos JPG, JPEG ó PNG. </a:t>
            </a:r>
            <a:endParaRPr sz="800" dirty="0">
              <a:solidFill>
                <a:srgbClr val="FF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6827050" y="1767950"/>
            <a:ext cx="2385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>
            <a:off x="6827050" y="2170050"/>
            <a:ext cx="2385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2883700" y="2532850"/>
            <a:ext cx="2385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1"/>
          <p:cNvSpPr/>
          <p:nvPr/>
        </p:nvSpPr>
        <p:spPr>
          <a:xfrm rot="10800000" flipH="1">
            <a:off x="6827050" y="2796539"/>
            <a:ext cx="2385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 flipH="1">
            <a:off x="1445275" y="3148964"/>
            <a:ext cx="2385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1"/>
          <p:cNvSpPr/>
          <p:nvPr/>
        </p:nvSpPr>
        <p:spPr>
          <a:xfrm flipH="1">
            <a:off x="1445275" y="3799214"/>
            <a:ext cx="2385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"/>
          <p:cNvSpPr/>
          <p:nvPr/>
        </p:nvSpPr>
        <p:spPr>
          <a:xfrm rot="10800000" flipH="1">
            <a:off x="6827050" y="4059364"/>
            <a:ext cx="2385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7;p21">
            <a:extLst>
              <a:ext uri="{FF2B5EF4-FFF2-40B4-BE49-F238E27FC236}">
                <a16:creationId xmlns:a16="http://schemas.microsoft.com/office/drawing/2014/main" id="{7B94B0F3-BA18-47D5-ADFC-B346754DDEC4}"/>
              </a:ext>
            </a:extLst>
          </p:cNvPr>
          <p:cNvSpPr/>
          <p:nvPr/>
        </p:nvSpPr>
        <p:spPr>
          <a:xfrm rot="10800000" flipH="1">
            <a:off x="6786001" y="3481689"/>
            <a:ext cx="238500" cy="11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Planilla EXCEL para SOLICITUD de CHAS</a:t>
            </a:r>
            <a:endParaRPr sz="20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/>
          <p:nvPr/>
        </p:nvSpPr>
        <p:spPr>
          <a:xfrm>
            <a:off x="454375" y="1245775"/>
            <a:ext cx="3402008" cy="40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CAMPOS</a:t>
            </a:r>
            <a:r>
              <a:rPr lang="es" sz="12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a COMPLETAR </a:t>
            </a:r>
            <a:r>
              <a:rPr lang="es" sz="12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OBLIGATORIOS </a:t>
            </a:r>
            <a:endParaRPr sz="12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2" name="Google Shape;252;p23"/>
          <p:cNvSpPr txBox="1"/>
          <p:nvPr/>
        </p:nvSpPr>
        <p:spPr>
          <a:xfrm>
            <a:off x="1791789" y="4370427"/>
            <a:ext cx="2994895" cy="64620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Sólo de corresponder al </a:t>
            </a:r>
            <a:r>
              <a:rPr lang="es-MX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TIPO de Producto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(El TAMAÑO aplica para CASCOS; la FORMULACION para PASTILLAS DE FRENO)</a:t>
            </a:r>
          </a:p>
        </p:txBody>
      </p:sp>
      <p:sp>
        <p:nvSpPr>
          <p:cNvPr id="253" name="Google Shape;253;p23"/>
          <p:cNvSpPr txBox="1"/>
          <p:nvPr/>
        </p:nvSpPr>
        <p:spPr>
          <a:xfrm>
            <a:off x="6446925" y="4310425"/>
            <a:ext cx="2279400" cy="492600"/>
          </a:xfrm>
          <a:prstGeom prst="rect">
            <a:avLst/>
          </a:prstGeom>
          <a:solidFill>
            <a:srgbClr val="C3AF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Las columnas OBLIGATORIAS son las marcadas en color </a:t>
            </a:r>
            <a:endParaRPr sz="11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aphicFrame>
        <p:nvGraphicFramePr>
          <p:cNvPr id="254" name="Google Shape;254;p23"/>
          <p:cNvGraphicFramePr/>
          <p:nvPr>
            <p:extLst>
              <p:ext uri="{D42A27DB-BD31-4B8C-83A1-F6EECF244321}">
                <p14:modId xmlns:p14="http://schemas.microsoft.com/office/powerpoint/2010/main" val="82102505"/>
              </p:ext>
            </p:extLst>
          </p:nvPr>
        </p:nvGraphicFramePr>
        <p:xfrm>
          <a:off x="223941" y="2226509"/>
          <a:ext cx="8454575" cy="815025"/>
        </p:xfrm>
        <a:graphic>
          <a:graphicData uri="http://schemas.openxmlformats.org/drawingml/2006/table">
            <a:tbl>
              <a:tblPr>
                <a:noFill/>
                <a:tableStyleId>{47696271-B1AE-46DA-8031-486CDC7DFEF9}</a:tableStyleId>
              </a:tblPr>
              <a:tblGrid>
                <a:gridCol w="690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0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0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0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15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Autoparte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Familia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N° N.C.M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CUIT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Nombre de fabricante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Nombre de importador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Razón Social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Part Number / Cod. Interno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Marca </a:t>
                      </a:r>
                      <a:endParaRPr sz="110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i="0" u="none" strike="noStrike" cap="none" dirty="0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Modelo</a:t>
                      </a:r>
                      <a:endParaRPr sz="1100" dirty="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5" name="Google Shape;255;p23"/>
          <p:cNvGraphicFramePr/>
          <p:nvPr/>
        </p:nvGraphicFramePr>
        <p:xfrm>
          <a:off x="223941" y="3370268"/>
          <a:ext cx="8454575" cy="646200"/>
        </p:xfrm>
        <a:graphic>
          <a:graphicData uri="http://schemas.openxmlformats.org/drawingml/2006/table">
            <a:tbl>
              <a:tblPr>
                <a:noFill/>
                <a:tableStyleId>{47696271-B1AE-46DA-8031-486CDC7DFEF9}</a:tableStyleId>
              </a:tblPr>
              <a:tblGrid>
                <a:gridCol w="64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46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País de Origen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Descripción / Características técnicas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Tamaño/Talle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Formulación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Aplicación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Fotos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Fecha de certificación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N° de Licencia / Cert.  WP29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Organismo certificador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3A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N° de LCM</a:t>
                      </a:r>
                      <a:endParaRPr sz="90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i="0" u="none" strike="noStrike" cap="none" dirty="0">
                          <a:solidFill>
                            <a:srgbClr val="000000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Cantidad</a:t>
                      </a:r>
                      <a:endParaRPr sz="900" dirty="0"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" name="Google Shape;256;p23"/>
          <p:cNvSpPr txBox="1"/>
          <p:nvPr/>
        </p:nvSpPr>
        <p:spPr>
          <a:xfrm>
            <a:off x="4252006" y="1402032"/>
            <a:ext cx="2800801" cy="408096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Sólo de corresponder (Si se trata de un CHAS en el que el PAIS DE ORIGEN no es Argentina</a:t>
            </a: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)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7" name="Google Shape;257;p23"/>
          <p:cNvSpPr/>
          <p:nvPr/>
        </p:nvSpPr>
        <p:spPr>
          <a:xfrm rot="-5400000">
            <a:off x="4591325" y="1882013"/>
            <a:ext cx="381600" cy="24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3"/>
          <p:cNvSpPr/>
          <p:nvPr/>
        </p:nvSpPr>
        <p:spPr>
          <a:xfrm rot="5400000">
            <a:off x="2366000" y="3998575"/>
            <a:ext cx="381600" cy="24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3"/>
          <p:cNvSpPr/>
          <p:nvPr/>
        </p:nvSpPr>
        <p:spPr>
          <a:xfrm rot="5400000">
            <a:off x="3244950" y="3998575"/>
            <a:ext cx="381600" cy="24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/>
          <p:nvPr/>
        </p:nvSpPr>
        <p:spPr>
          <a:xfrm>
            <a:off x="559624" y="1647975"/>
            <a:ext cx="6548841" cy="28305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Finalización de trámite de CHAS</a:t>
            </a:r>
            <a:endParaRPr sz="2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68" name="Google Shape;2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4"/>
          <p:cNvSpPr txBox="1"/>
          <p:nvPr/>
        </p:nvSpPr>
        <p:spPr>
          <a:xfrm>
            <a:off x="869274" y="2002100"/>
            <a:ext cx="5992702" cy="239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C3AFCC"/>
                </a:solidFill>
                <a:highlight>
                  <a:srgbClr val="FFFFFF"/>
                </a:highlight>
                <a:latin typeface="Encode Sans"/>
                <a:ea typeface="Encode Sans"/>
                <a:cs typeface="Encode Sans"/>
                <a:sym typeface="Encode Sans"/>
              </a:rPr>
              <a:t>Una vez procesada la solicitud de CHAS</a:t>
            </a:r>
            <a:br>
              <a:rPr lang="es" sz="1800" b="1" dirty="0">
                <a:solidFill>
                  <a:srgbClr val="C3AFCC"/>
                </a:solidFill>
                <a:highlight>
                  <a:srgbClr val="FFFFFF"/>
                </a:highlight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/>
            </a:r>
            <a:br>
              <a:rPr lang="es" sz="1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La </a:t>
            </a:r>
            <a:r>
              <a:rPr lang="es" sz="1200" b="1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DIRECCIÓN NACIONAL DE GESTIÓN DE POLÍTICA INDUSTRIAL </a:t>
            </a:r>
            <a:r>
              <a:rPr lang="es" sz="1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informará el CHAS emitido en función de cada ítem solicitado en la presentación.</a:t>
            </a:r>
            <a:endParaRPr sz="1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" sz="1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/>
            </a:r>
            <a:br>
              <a:rPr lang="es" sz="1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Cada CHAS será COMUNICADO a la empresa a través de una NOTIFICACIÓN por TAD</a:t>
            </a:r>
            <a:endParaRPr sz="1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(Previa habilitación en el sistema de AFIP)</a:t>
            </a:r>
            <a:endParaRPr sz="12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54375" y="222148"/>
            <a:ext cx="4794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Trámites</a:t>
            </a:r>
            <a:endParaRPr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rot="10800000" flipH="1">
            <a:off x="4291925" y="3158475"/>
            <a:ext cx="4250400" cy="14787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7BBED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587150" y="3484925"/>
            <a:ext cx="38832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 dirty="0">
                <a:solidFill>
                  <a:srgbClr val="C3AF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Para la SOLICITUD de TODOS los TRÁMITES</a:t>
            </a:r>
            <a:endParaRPr b="1" dirty="0">
              <a:solidFill>
                <a:srgbClr val="C3AFC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 utilizará UNA MISMA PLANILLA EXCEL donde se</a:t>
            </a:r>
            <a:endParaRPr sz="1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podrá completar lo correspondiente a cada trámite ó completa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PLANILLA EXCEL disponible en: </a:t>
            </a:r>
            <a:r>
              <a:rPr lang="es-AR" sz="1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https://www.argentina.gob.ar/buscar/chas</a:t>
            </a:r>
            <a:endParaRPr sz="1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37BBE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" name="Google Shape;68;p14"/>
          <p:cNvCxnSpPr/>
          <p:nvPr/>
        </p:nvCxnSpPr>
        <p:spPr>
          <a:xfrm>
            <a:off x="587686" y="921196"/>
            <a:ext cx="0" cy="5315100"/>
          </a:xfrm>
          <a:prstGeom prst="straightConnector1">
            <a:avLst/>
          </a:prstGeom>
          <a:noFill/>
          <a:ln w="19050" cap="flat" cmpd="sng">
            <a:solidFill>
              <a:srgbClr val="C3AFCC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9" name="Google Shape;69;p14"/>
          <p:cNvCxnSpPr/>
          <p:nvPr/>
        </p:nvCxnSpPr>
        <p:spPr>
          <a:xfrm>
            <a:off x="779000" y="2466375"/>
            <a:ext cx="2243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815575" y="1440425"/>
            <a:ext cx="2091748" cy="931500"/>
          </a:xfrm>
          <a:prstGeom prst="rect">
            <a:avLst/>
          </a:prstGeom>
          <a:solidFill>
            <a:srgbClr val="EDE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SOLICITUD DE </a:t>
            </a:r>
            <a:br>
              <a:rPr lang="es" sz="12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EMISIÓN DE CHAS</a:t>
            </a:r>
            <a:r>
              <a:rPr lang="es" sz="12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37BBE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815575" y="2590600"/>
            <a:ext cx="21858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1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SOLICITUD DE </a:t>
            </a:r>
            <a:br>
              <a:rPr lang="es" sz="1200" b="1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b="1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EXCEPCIÓN DE CHAS</a:t>
            </a:r>
            <a:endParaRPr b="1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7BBE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815575" y="3759150"/>
            <a:ext cx="1704300" cy="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SOLICITUD DE</a:t>
            </a:r>
            <a:br>
              <a:rPr lang="es" sz="1200" b="1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b="1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EMISION DE CAPE</a:t>
            </a:r>
            <a:endParaRPr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7BBE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522879" y="4060770"/>
            <a:ext cx="129600" cy="129600"/>
          </a:xfrm>
          <a:prstGeom prst="ellipse">
            <a:avLst/>
          </a:prstGeom>
          <a:solidFill>
            <a:srgbClr val="37BBED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54875" y="1557575"/>
            <a:ext cx="4656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2424F"/>
                </a:solidFill>
                <a:highlight>
                  <a:srgbClr val="FFFFFF"/>
                </a:highlight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1</a:t>
            </a:r>
            <a:endParaRPr sz="1900">
              <a:solidFill>
                <a:srgbClr val="32424F"/>
              </a:solidFill>
              <a:highlight>
                <a:srgbClr val="FFFFFF"/>
              </a:highlight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54875" y="2709013"/>
            <a:ext cx="4656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2424F"/>
                </a:solidFill>
                <a:highlight>
                  <a:srgbClr val="FFFFFF"/>
                </a:highlight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2</a:t>
            </a:r>
            <a:endParaRPr sz="1900">
              <a:solidFill>
                <a:srgbClr val="32424F"/>
              </a:solidFill>
              <a:highlight>
                <a:srgbClr val="FFFFFF"/>
              </a:highlight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54875" y="3952738"/>
            <a:ext cx="4656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32424F"/>
                </a:solidFill>
                <a:highlight>
                  <a:srgbClr val="FFFFFF"/>
                </a:highlight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 3</a:t>
            </a:r>
            <a:endParaRPr sz="1900">
              <a:solidFill>
                <a:srgbClr val="32424F"/>
              </a:solidFill>
              <a:highlight>
                <a:srgbClr val="FFFFFF"/>
              </a:highlight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  <p:cxnSp>
        <p:nvCxnSpPr>
          <p:cNvPr id="77" name="Google Shape;77;p14"/>
          <p:cNvCxnSpPr/>
          <p:nvPr/>
        </p:nvCxnSpPr>
        <p:spPr>
          <a:xfrm>
            <a:off x="779000" y="3638200"/>
            <a:ext cx="2243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4"/>
          <p:cNvSpPr txBox="1"/>
          <p:nvPr/>
        </p:nvSpPr>
        <p:spPr>
          <a:xfrm>
            <a:off x="4135650" y="1766513"/>
            <a:ext cx="4635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1.a.</a:t>
            </a:r>
            <a:r>
              <a:rPr lang="es" sz="13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 SOLICITUD de CERTIFICACIÓN NACIONAL</a:t>
            </a:r>
            <a:endParaRPr sz="1300" b="1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(Si no se cuenta con Certificación WP29)</a:t>
            </a:r>
            <a:endParaRPr sz="1300" b="1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37BBE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117175" y="1733975"/>
            <a:ext cx="703800" cy="20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Trámites – </a:t>
            </a:r>
            <a:r>
              <a:rPr lang="es" sz="17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Modelo de planilla Excel unificada (21 columnas) </a:t>
            </a:r>
            <a:endParaRPr sz="17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" name="Google Shape;88;p15"/>
          <p:cNvGraphicFramePr/>
          <p:nvPr/>
        </p:nvGraphicFramePr>
        <p:xfrm>
          <a:off x="559613" y="1245779"/>
          <a:ext cx="8217275" cy="676950"/>
        </p:xfrm>
        <a:graphic>
          <a:graphicData uri="http://schemas.openxmlformats.org/drawingml/2006/table">
            <a:tbl>
              <a:tblPr>
                <a:noFill/>
                <a:tableStyleId>{B6C0C628-7B90-4202-BB5D-C4CE9F79359F}</a:tableStyleId>
              </a:tblPr>
              <a:tblGrid>
                <a:gridCol w="67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2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9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76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Autoparte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 dirty="0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Familia</a:t>
                      </a:r>
                      <a:endParaRPr sz="1000" i="0" u="none" strike="noStrike" cap="none" dirty="0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N° N.C.M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CUIT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Nombre de fabricante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Nombre de importador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Razón Social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Part Number / Cod. Interno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Marca 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 dirty="0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Modelo</a:t>
                      </a:r>
                      <a:endParaRPr sz="1000" i="0" u="none" strike="noStrike" cap="none" dirty="0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Google Shape;89;p15"/>
          <p:cNvGraphicFramePr/>
          <p:nvPr/>
        </p:nvGraphicFramePr>
        <p:xfrm>
          <a:off x="559658" y="2389556"/>
          <a:ext cx="8217225" cy="728400"/>
        </p:xfrm>
        <a:graphic>
          <a:graphicData uri="http://schemas.openxmlformats.org/drawingml/2006/table">
            <a:tbl>
              <a:tblPr>
                <a:noFill/>
                <a:tableStyleId>{B6C0C628-7B90-4202-BB5D-C4CE9F79359F}</a:tableStyleId>
              </a:tblPr>
              <a:tblGrid>
                <a:gridCol w="62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6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3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8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País de Origen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 dirty="0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Descripción / Características técnicas</a:t>
                      </a:r>
                      <a:endParaRPr sz="800" i="0" u="none" strike="noStrike" cap="none" dirty="0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Tamaño/Talle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Formulación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Aplicación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Fotos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Fecha de certificación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N° de Licencia / Cert.  WP29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Organismo certificador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N° de LCM</a:t>
                      </a:r>
                      <a:endParaRPr sz="8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u="none" strike="noStrike" cap="none" dirty="0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Cantidad</a:t>
                      </a:r>
                      <a:endParaRPr sz="800" i="0" u="none" strike="noStrike" cap="none" dirty="0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8675" marR="8675" marT="86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0" name="Google Shape;90;p15"/>
          <p:cNvSpPr txBox="1"/>
          <p:nvPr/>
        </p:nvSpPr>
        <p:spPr>
          <a:xfrm>
            <a:off x="559613" y="3584783"/>
            <a:ext cx="15717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Cada </a:t>
            </a:r>
            <a:r>
              <a:rPr lang="es" sz="15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TIPO</a:t>
            </a:r>
            <a:r>
              <a:rPr lang="es" sz="15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br>
              <a:rPr lang="es" sz="15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5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" sz="15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TRÁMITE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128172" y="3653422"/>
            <a:ext cx="2790669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dirty="0">
                <a:solidFill>
                  <a:srgbClr val="3242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REQUIERE</a:t>
            </a:r>
            <a:r>
              <a:rPr lang="es" sz="1100" dirty="0">
                <a:solidFill>
                  <a:srgbClr val="32424F"/>
                </a:solidFill>
              </a:rPr>
              <a:t> </a:t>
            </a:r>
            <a:r>
              <a:rPr lang="es" sz="1500" b="1" dirty="0">
                <a:solidFill>
                  <a:srgbClr val="3242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COLUMNAS OBLIGATORIAS</a:t>
            </a:r>
            <a:r>
              <a:rPr lang="es" sz="1100" dirty="0">
                <a:solidFill>
                  <a:srgbClr val="32424F"/>
                </a:solidFill>
              </a:rPr>
              <a:t> </a:t>
            </a:r>
            <a:r>
              <a:rPr lang="es" sz="1500" dirty="0">
                <a:solidFill>
                  <a:srgbClr val="3242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completar</a:t>
            </a:r>
            <a:endParaRPr sz="1100" dirty="0">
              <a:solidFill>
                <a:srgbClr val="32424F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5005191" y="3399852"/>
            <a:ext cx="4021273" cy="1384982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3242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planilla EXCEL debe ser PRESENTADA de acuerdo al modelo INSTRUCTIVO de EXCEL</a:t>
            </a:r>
            <a:endParaRPr sz="1000" dirty="0">
              <a:solidFill>
                <a:srgbClr val="32424F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3242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 se puede eliminar columnas ni cambiar el orden de las mismas ni unificar celdas)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" sz="1200" dirty="0">
              <a:solidFill>
                <a:srgbClr val="3242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s" sz="1200" b="1" dirty="0">
                <a:solidFill>
                  <a:srgbClr val="32424F"/>
                </a:solidFill>
                <a:latin typeface="Century Gothic"/>
                <a:sym typeface="Century Gothic"/>
              </a:rPr>
              <a:t>BAJAR </a:t>
            </a:r>
            <a:r>
              <a:rPr lang="es-AR" sz="1200" b="1" dirty="0">
                <a:solidFill>
                  <a:srgbClr val="32424F"/>
                </a:solidFill>
                <a:latin typeface="Century Gothic"/>
                <a:sym typeface="Century Gothic"/>
              </a:rPr>
              <a:t>“FORMULARIO DE SOLICITUD DE CHAS” </a:t>
            </a:r>
          </a:p>
          <a:p>
            <a:r>
              <a:rPr lang="es-AR" sz="1200" b="1" dirty="0">
                <a:solidFill>
                  <a:srgbClr val="32424F"/>
                </a:solidFill>
                <a:latin typeface="Century Gothic"/>
                <a:sym typeface="Century Gothic"/>
              </a:rPr>
              <a:t>Desde: </a:t>
            </a:r>
            <a:r>
              <a:rPr lang="es-AR" sz="12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https://www.argentina.gob.ar/buscar/chas</a:t>
            </a:r>
          </a:p>
        </p:txBody>
      </p:sp>
      <p:sp>
        <p:nvSpPr>
          <p:cNvPr id="93" name="Google Shape;93;p15"/>
          <p:cNvSpPr/>
          <p:nvPr/>
        </p:nvSpPr>
        <p:spPr>
          <a:xfrm>
            <a:off x="5002923" y="3318957"/>
            <a:ext cx="4002555" cy="1602393"/>
          </a:xfrm>
          <a:prstGeom prst="rect">
            <a:avLst/>
          </a:prstGeom>
          <a:noFill/>
          <a:ln w="28575" cap="flat" cmpd="sng">
            <a:solidFill>
              <a:srgbClr val="C3AF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138521" y="2972975"/>
            <a:ext cx="457191" cy="8517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1851413" y="3821033"/>
            <a:ext cx="279900" cy="20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Trámites – </a:t>
            </a:r>
            <a:r>
              <a:rPr lang="es-AR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</a:t>
            </a:r>
            <a:r>
              <a:rPr lang="es" sz="17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lanilla Excel unificada (21 columnas) </a:t>
            </a:r>
            <a:endParaRPr sz="17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FC0AD4-4EE4-4418-A187-0729FA7E2345}"/>
              </a:ext>
            </a:extLst>
          </p:cNvPr>
          <p:cNvSpPr txBox="1"/>
          <p:nvPr/>
        </p:nvSpPr>
        <p:spPr>
          <a:xfrm>
            <a:off x="2554014" y="1212359"/>
            <a:ext cx="5904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NO SE puede colocar NINGUN carácter especial en la planilla </a:t>
            </a:r>
            <a:r>
              <a:rPr lang="es-AR" b="1" dirty="0" err="1"/>
              <a:t>excel</a:t>
            </a:r>
            <a:r>
              <a:rPr lang="es-AR" b="1" dirty="0"/>
              <a:t> </a:t>
            </a:r>
            <a:r>
              <a:rPr lang="es-AR" dirty="0"/>
              <a:t>con excepción de la columna R – “Nro. de Licencia / </a:t>
            </a:r>
            <a:r>
              <a:rPr lang="es-AR" dirty="0" err="1"/>
              <a:t>Cert</a:t>
            </a:r>
            <a:r>
              <a:rPr lang="es-AR" dirty="0"/>
              <a:t>. WP29” donde sí deberá ir el NUMERO COMPLETO del </a:t>
            </a:r>
            <a:r>
              <a:rPr lang="es-AR" dirty="0" err="1"/>
              <a:t>eMark</a:t>
            </a:r>
            <a:r>
              <a:rPr lang="es-AR" dirty="0"/>
              <a:t> (con asteriscos o guiones, tal cual el documento emitido)</a:t>
            </a:r>
          </a:p>
        </p:txBody>
      </p:sp>
      <p:sp>
        <p:nvSpPr>
          <p:cNvPr id="16" name="Google Shape;70;p14">
            <a:extLst>
              <a:ext uri="{FF2B5EF4-FFF2-40B4-BE49-F238E27FC236}">
                <a16:creationId xmlns:a16="http://schemas.microsoft.com/office/drawing/2014/main" id="{A9753E6E-ED4C-4989-874F-7DA383AA2CB9}"/>
              </a:ext>
            </a:extLst>
          </p:cNvPr>
          <p:cNvSpPr txBox="1"/>
          <p:nvPr/>
        </p:nvSpPr>
        <p:spPr>
          <a:xfrm>
            <a:off x="109011" y="1234741"/>
            <a:ext cx="1458311" cy="931500"/>
          </a:xfrm>
          <a:prstGeom prst="rect">
            <a:avLst/>
          </a:prstGeom>
          <a:solidFill>
            <a:srgbClr val="EDE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Aclaraciones</a:t>
            </a:r>
            <a:endParaRPr sz="1500" dirty="0">
              <a:solidFill>
                <a:srgbClr val="3242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37BBE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86CDA5-F174-45F0-B74E-F9C1F4BF449F}"/>
              </a:ext>
            </a:extLst>
          </p:cNvPr>
          <p:cNvSpPr txBox="1"/>
          <p:nvPr/>
        </p:nvSpPr>
        <p:spPr>
          <a:xfrm>
            <a:off x="190734" y="3044129"/>
            <a:ext cx="111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Columnas</a:t>
            </a:r>
            <a:endParaRPr lang="es-AR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3EBBED1-CEA9-4545-A0D9-9CE2560FFA53}"/>
              </a:ext>
            </a:extLst>
          </p:cNvPr>
          <p:cNvSpPr txBox="1"/>
          <p:nvPr/>
        </p:nvSpPr>
        <p:spPr>
          <a:xfrm>
            <a:off x="1575353" y="2927635"/>
            <a:ext cx="34959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00" b="1" dirty="0" err="1"/>
              <a:t>Part</a:t>
            </a:r>
            <a:r>
              <a:rPr lang="es-AR" sz="1300" b="1" dirty="0"/>
              <a:t> </a:t>
            </a:r>
            <a:r>
              <a:rPr lang="es-AR" sz="1300" b="1" dirty="0" err="1"/>
              <a:t>Number</a:t>
            </a:r>
            <a:r>
              <a:rPr lang="es-AR" sz="1300" b="1" dirty="0"/>
              <a:t>, Marca, Modelo, Descripción y Características Técnicas, Tamaña/Talle, Formulación, Aplicación (H-I-J-L-M-N-O)</a:t>
            </a:r>
            <a:endParaRPr lang="es-AR" sz="13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5A79CEF-5F57-40D6-B8DC-A9C90AD695C1}"/>
              </a:ext>
            </a:extLst>
          </p:cNvPr>
          <p:cNvSpPr txBox="1"/>
          <p:nvPr/>
        </p:nvSpPr>
        <p:spPr>
          <a:xfrm>
            <a:off x="1582524" y="2436765"/>
            <a:ext cx="37717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00" b="1" dirty="0"/>
              <a:t>Fabricante, Importador, Razón Social (E-F-G) </a:t>
            </a:r>
            <a:endParaRPr lang="es-AR" sz="13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62BFD28-F36C-42D2-B041-F11B286BA85D}"/>
              </a:ext>
            </a:extLst>
          </p:cNvPr>
          <p:cNvSpPr txBox="1"/>
          <p:nvPr/>
        </p:nvSpPr>
        <p:spPr>
          <a:xfrm>
            <a:off x="5286933" y="2979682"/>
            <a:ext cx="3771780" cy="692497"/>
          </a:xfrm>
          <a:prstGeom prst="rect">
            <a:avLst/>
          </a:prstGeom>
          <a:solidFill>
            <a:srgbClr val="EDE6F2"/>
          </a:solidFill>
        </p:spPr>
        <p:txBody>
          <a:bodyPr wrap="square" rtlCol="0">
            <a:spAutoFit/>
          </a:bodyPr>
          <a:lstStyle/>
          <a:p>
            <a:r>
              <a:rPr lang="es-AR" sz="1300" b="1" dirty="0"/>
              <a:t>NO puede haber ningún carácter especial: ni comillas, ni asteriscos, ni barras ni símbolos como +. Sólo se acepta GUION o PUNTO. </a:t>
            </a:r>
            <a:endParaRPr lang="es-AR" sz="13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6F1AF4C-CB5A-4FB5-9F53-D6C25E46ED48}"/>
              </a:ext>
            </a:extLst>
          </p:cNvPr>
          <p:cNvSpPr txBox="1"/>
          <p:nvPr/>
        </p:nvSpPr>
        <p:spPr>
          <a:xfrm>
            <a:off x="5736997" y="2325528"/>
            <a:ext cx="3259522" cy="492443"/>
          </a:xfrm>
          <a:prstGeom prst="rect">
            <a:avLst/>
          </a:prstGeom>
          <a:solidFill>
            <a:srgbClr val="EDE6F2"/>
          </a:solidFill>
        </p:spPr>
        <p:txBody>
          <a:bodyPr wrap="square" rtlCol="0">
            <a:spAutoFit/>
          </a:bodyPr>
          <a:lstStyle/>
          <a:p>
            <a:r>
              <a:rPr lang="es-AR" sz="1300" b="1" dirty="0"/>
              <a:t>NO puede ir “&amp;” - Reemplazar por “Y”. No puede ir “Ñ”, reemplazar por “N”</a:t>
            </a:r>
            <a:endParaRPr lang="es-AR" sz="13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5D0355-45CD-446A-9550-5356053F3418}"/>
              </a:ext>
            </a:extLst>
          </p:cNvPr>
          <p:cNvSpPr txBox="1"/>
          <p:nvPr/>
        </p:nvSpPr>
        <p:spPr>
          <a:xfrm>
            <a:off x="1582524" y="3871496"/>
            <a:ext cx="1357745" cy="30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00" b="1" dirty="0"/>
              <a:t>País de Origen</a:t>
            </a:r>
            <a:endParaRPr lang="es-AR" sz="13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5007FA0-0476-4C5F-B9D1-BA7B543E644A}"/>
              </a:ext>
            </a:extLst>
          </p:cNvPr>
          <p:cNvSpPr txBox="1"/>
          <p:nvPr/>
        </p:nvSpPr>
        <p:spPr>
          <a:xfrm>
            <a:off x="3477633" y="3832157"/>
            <a:ext cx="4518729" cy="492443"/>
          </a:xfrm>
          <a:prstGeom prst="rect">
            <a:avLst/>
          </a:prstGeom>
          <a:solidFill>
            <a:srgbClr val="EDE6F2"/>
          </a:solidFill>
        </p:spPr>
        <p:txBody>
          <a:bodyPr wrap="square" rtlCol="0">
            <a:spAutoFit/>
          </a:bodyPr>
          <a:lstStyle/>
          <a:p>
            <a:r>
              <a:rPr lang="es-AR" sz="1300" b="1" dirty="0"/>
              <a:t>El país ESPAÑA, podrá colocarse con # como hasta ahora: ESPA#A o bien correctamente: ESPAÑA</a:t>
            </a:r>
            <a:endParaRPr lang="es-AR" sz="1300" dirty="0"/>
          </a:p>
        </p:txBody>
      </p:sp>
      <p:sp>
        <p:nvSpPr>
          <p:cNvPr id="27" name="Google Shape;106;p16">
            <a:extLst>
              <a:ext uri="{FF2B5EF4-FFF2-40B4-BE49-F238E27FC236}">
                <a16:creationId xmlns:a16="http://schemas.microsoft.com/office/drawing/2014/main" id="{71746F2A-DA75-414A-8E94-84728ED7E079}"/>
              </a:ext>
            </a:extLst>
          </p:cNvPr>
          <p:cNvSpPr/>
          <p:nvPr/>
        </p:nvSpPr>
        <p:spPr>
          <a:xfrm rot="5400000">
            <a:off x="502566" y="2379451"/>
            <a:ext cx="492443" cy="3154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5;p15">
            <a:extLst>
              <a:ext uri="{FF2B5EF4-FFF2-40B4-BE49-F238E27FC236}">
                <a16:creationId xmlns:a16="http://schemas.microsoft.com/office/drawing/2014/main" id="{0D365C7C-6ACA-4A2C-B98A-B20302ABE1C2}"/>
              </a:ext>
            </a:extLst>
          </p:cNvPr>
          <p:cNvSpPr/>
          <p:nvPr/>
        </p:nvSpPr>
        <p:spPr>
          <a:xfrm>
            <a:off x="1789386" y="1409633"/>
            <a:ext cx="599087" cy="4901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56502F9C-AA5C-43E6-90D3-BF27CAF605B5}"/>
              </a:ext>
            </a:extLst>
          </p:cNvPr>
          <p:cNvCxnSpPr>
            <a:cxnSpLocks/>
          </p:cNvCxnSpPr>
          <p:nvPr/>
        </p:nvCxnSpPr>
        <p:spPr>
          <a:xfrm flipV="1">
            <a:off x="1236576" y="2703487"/>
            <a:ext cx="313517" cy="27027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8F1E370-D98C-4682-A6A7-2577864AFB4D}"/>
              </a:ext>
            </a:extLst>
          </p:cNvPr>
          <p:cNvCxnSpPr>
            <a:cxnSpLocks/>
          </p:cNvCxnSpPr>
          <p:nvPr/>
        </p:nvCxnSpPr>
        <p:spPr>
          <a:xfrm flipV="1">
            <a:off x="1276138" y="3223193"/>
            <a:ext cx="224694" cy="7994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18854A76-3877-4316-AC24-6851D89158B8}"/>
              </a:ext>
            </a:extLst>
          </p:cNvPr>
          <p:cNvCxnSpPr>
            <a:cxnSpLocks/>
          </p:cNvCxnSpPr>
          <p:nvPr/>
        </p:nvCxnSpPr>
        <p:spPr>
          <a:xfrm>
            <a:off x="1290447" y="3496773"/>
            <a:ext cx="314253" cy="302249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95;p15">
            <a:extLst>
              <a:ext uri="{FF2B5EF4-FFF2-40B4-BE49-F238E27FC236}">
                <a16:creationId xmlns:a16="http://schemas.microsoft.com/office/drawing/2014/main" id="{E5650E18-E08D-4EA1-85E2-89BCC8B4D4DE}"/>
              </a:ext>
            </a:extLst>
          </p:cNvPr>
          <p:cNvSpPr/>
          <p:nvPr/>
        </p:nvSpPr>
        <p:spPr>
          <a:xfrm>
            <a:off x="5286933" y="2477369"/>
            <a:ext cx="296213" cy="18283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95;p15">
            <a:extLst>
              <a:ext uri="{FF2B5EF4-FFF2-40B4-BE49-F238E27FC236}">
                <a16:creationId xmlns:a16="http://schemas.microsoft.com/office/drawing/2014/main" id="{70C95A19-0ECE-480C-8123-149289BDD03C}"/>
              </a:ext>
            </a:extLst>
          </p:cNvPr>
          <p:cNvSpPr/>
          <p:nvPr/>
        </p:nvSpPr>
        <p:spPr>
          <a:xfrm>
            <a:off x="2970373" y="3931141"/>
            <a:ext cx="296213" cy="18283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95;p15">
            <a:extLst>
              <a:ext uri="{FF2B5EF4-FFF2-40B4-BE49-F238E27FC236}">
                <a16:creationId xmlns:a16="http://schemas.microsoft.com/office/drawing/2014/main" id="{A0B28CE2-9C30-46FF-8524-CE551B77D290}"/>
              </a:ext>
            </a:extLst>
          </p:cNvPr>
          <p:cNvSpPr/>
          <p:nvPr/>
        </p:nvSpPr>
        <p:spPr>
          <a:xfrm>
            <a:off x="4997683" y="3223193"/>
            <a:ext cx="252754" cy="1576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00;p16">
            <a:extLst>
              <a:ext uri="{FF2B5EF4-FFF2-40B4-BE49-F238E27FC236}">
                <a16:creationId xmlns:a16="http://schemas.microsoft.com/office/drawing/2014/main" id="{18357DB2-E11E-463A-A5E0-E05DAA93F3F4}"/>
              </a:ext>
            </a:extLst>
          </p:cNvPr>
          <p:cNvSpPr/>
          <p:nvPr/>
        </p:nvSpPr>
        <p:spPr>
          <a:xfrm>
            <a:off x="250382" y="4514808"/>
            <a:ext cx="1244599" cy="500183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EXCEPCION:</a:t>
            </a:r>
            <a:endParaRPr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AC42FDC-952E-4150-82FA-5D31B077A134}"/>
              </a:ext>
            </a:extLst>
          </p:cNvPr>
          <p:cNvCxnSpPr>
            <a:cxnSpLocks/>
          </p:cNvCxnSpPr>
          <p:nvPr/>
        </p:nvCxnSpPr>
        <p:spPr>
          <a:xfrm flipV="1">
            <a:off x="1619533" y="4764900"/>
            <a:ext cx="398265" cy="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B06E25-B70E-4DE4-A1D7-B0F461D921A9}"/>
              </a:ext>
            </a:extLst>
          </p:cNvPr>
          <p:cNvSpPr txBox="1"/>
          <p:nvPr/>
        </p:nvSpPr>
        <p:spPr>
          <a:xfrm>
            <a:off x="2201221" y="4635609"/>
            <a:ext cx="6098432" cy="31289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Columna R – Número de </a:t>
            </a:r>
            <a:r>
              <a:rPr lang="es-AR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eMark</a:t>
            </a:r>
            <a:r>
              <a:rPr lang="es-AR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: DEBERA ESTAR TAL CUAL la certificación</a:t>
            </a:r>
          </a:p>
        </p:txBody>
      </p:sp>
    </p:spTree>
    <p:extLst>
      <p:ext uri="{BB962C8B-B14F-4D97-AF65-F5344CB8AC3E}">
        <p14:creationId xmlns:p14="http://schemas.microsoft.com/office/powerpoint/2010/main" val="41206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Trámites – </a:t>
            </a:r>
            <a:r>
              <a:rPr lang="es-AR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</a:t>
            </a:r>
            <a:r>
              <a:rPr lang="es" sz="17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lanilla Excel unificada (21 columnas) </a:t>
            </a:r>
            <a:endParaRPr sz="17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FC0AD4-4EE4-4418-A187-0729FA7E2345}"/>
              </a:ext>
            </a:extLst>
          </p:cNvPr>
          <p:cNvSpPr txBox="1"/>
          <p:nvPr/>
        </p:nvSpPr>
        <p:spPr>
          <a:xfrm>
            <a:off x="795932" y="2613496"/>
            <a:ext cx="8070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Las certificaciones extranjeras (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eMarks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) y los COP (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Compliance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of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Statment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) deben estar </a:t>
            </a:r>
            <a:r>
              <a:rPr lang="es-AR" sz="1200" b="1" dirty="0">
                <a:latin typeface="Roboto" panose="020B0604020202020204" charset="0"/>
                <a:ea typeface="Roboto" panose="020B0604020202020204" charset="0"/>
              </a:rPr>
              <a:t>LEGALIZADOS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, ello es con </a:t>
            </a:r>
            <a:r>
              <a:rPr lang="es-AR" sz="1200" u="sng" dirty="0">
                <a:latin typeface="Roboto" panose="020B0604020202020204" charset="0"/>
                <a:ea typeface="Roboto" panose="020B0604020202020204" charset="0"/>
              </a:rPr>
              <a:t>APOSTILLA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 o </a:t>
            </a:r>
            <a:r>
              <a:rPr lang="es-AR" sz="1200" u="sng" dirty="0">
                <a:latin typeface="Roboto" panose="020B0604020202020204" charset="0"/>
                <a:ea typeface="Roboto" panose="020B0604020202020204" charset="0"/>
              </a:rPr>
              <a:t>CONSULARIZACION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. Si los documentos no están en castellano, además, deberán tener </a:t>
            </a:r>
            <a:r>
              <a:rPr lang="es-AR" sz="1200" b="1" dirty="0">
                <a:latin typeface="Roboto" panose="020B0604020202020204" charset="0"/>
                <a:ea typeface="Roboto" panose="020B0604020202020204" charset="0"/>
              </a:rPr>
              <a:t>TRADUCCION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 con su correspondiente intervención Colegial. Se deberá presentar el COP siempre que el 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eMark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 tenga una antigüedad MAYOR a DOS (2) AÑOS de emitido.</a:t>
            </a:r>
          </a:p>
        </p:txBody>
      </p:sp>
      <p:sp>
        <p:nvSpPr>
          <p:cNvPr id="16" name="Google Shape;70;p14">
            <a:extLst>
              <a:ext uri="{FF2B5EF4-FFF2-40B4-BE49-F238E27FC236}">
                <a16:creationId xmlns:a16="http://schemas.microsoft.com/office/drawing/2014/main" id="{A9753E6E-ED4C-4989-874F-7DA383AA2CB9}"/>
              </a:ext>
            </a:extLst>
          </p:cNvPr>
          <p:cNvSpPr txBox="1"/>
          <p:nvPr/>
        </p:nvSpPr>
        <p:spPr>
          <a:xfrm>
            <a:off x="454375" y="1246037"/>
            <a:ext cx="1537323" cy="632294"/>
          </a:xfrm>
          <a:prstGeom prst="rect">
            <a:avLst/>
          </a:prstGeom>
          <a:solidFill>
            <a:srgbClr val="EDE6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" b="1" dirty="0">
                <a:solidFill>
                  <a:srgbClr val="32424F"/>
                </a:solidFill>
                <a:latin typeface="Roboto"/>
                <a:ea typeface="Roboto"/>
                <a:cs typeface="Roboto"/>
                <a:sym typeface="Roboto"/>
              </a:rPr>
              <a:t>Presentaciones</a:t>
            </a:r>
          </a:p>
        </p:txBody>
      </p:sp>
      <p:sp>
        <p:nvSpPr>
          <p:cNvPr id="28" name="Google Shape;95;p15">
            <a:extLst>
              <a:ext uri="{FF2B5EF4-FFF2-40B4-BE49-F238E27FC236}">
                <a16:creationId xmlns:a16="http://schemas.microsoft.com/office/drawing/2014/main" id="{0D365C7C-6ACA-4A2C-B98A-B20302ABE1C2}"/>
              </a:ext>
            </a:extLst>
          </p:cNvPr>
          <p:cNvSpPr/>
          <p:nvPr/>
        </p:nvSpPr>
        <p:spPr>
          <a:xfrm>
            <a:off x="2174912" y="1406388"/>
            <a:ext cx="479268" cy="3686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9C43E55-81B3-459C-ABC2-F4D67AA8414F}"/>
              </a:ext>
            </a:extLst>
          </p:cNvPr>
          <p:cNvSpPr txBox="1"/>
          <p:nvPr/>
        </p:nvSpPr>
        <p:spPr>
          <a:xfrm>
            <a:off x="2704980" y="1224904"/>
            <a:ext cx="651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</a:rPr>
              <a:t>Utilizar SIEMPRE la planilla </a:t>
            </a:r>
            <a:r>
              <a:rPr lang="es-AR" sz="1200" dirty="0" err="1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</a:rPr>
              <a:t>excel</a:t>
            </a:r>
            <a:r>
              <a:rPr lang="es-AR" sz="1200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</a:rPr>
              <a:t> que se puede descargar desde la página </a:t>
            </a:r>
            <a:r>
              <a:rPr lang="es-AR" sz="1200" b="1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https://www.argentina.gob.ar/buscar/chas</a:t>
            </a:r>
            <a:r>
              <a:rPr lang="es-AR" sz="1200" b="1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 como “</a:t>
            </a:r>
            <a:r>
              <a:rPr lang="es-AR" sz="1200" b="1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sym typeface="Century Gothic"/>
              </a:rPr>
              <a:t>“FORMULARIO DE SOLICITUD DE CHAS”</a:t>
            </a:r>
          </a:p>
          <a:p>
            <a:r>
              <a:rPr lang="es-AR" sz="1200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sym typeface="Century Gothic"/>
              </a:rPr>
              <a:t>Ninguna celda de la planilla </a:t>
            </a:r>
            <a:r>
              <a:rPr lang="es-AR" sz="1200" dirty="0" err="1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sym typeface="Century Gothic"/>
              </a:rPr>
              <a:t>excel</a:t>
            </a:r>
            <a:r>
              <a:rPr lang="es-AR" sz="1200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sym typeface="Century Gothic"/>
              </a:rPr>
              <a:t> podrá exceder los</a:t>
            </a:r>
            <a:r>
              <a:rPr lang="es-AR" sz="1200" b="1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sym typeface="Century Gothic"/>
              </a:rPr>
              <a:t> </a:t>
            </a:r>
            <a:r>
              <a:rPr lang="es-AR" sz="1200" b="1" i="1" u="sng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sym typeface="Century Gothic"/>
              </a:rPr>
              <a:t>250 caracteres</a:t>
            </a:r>
            <a:r>
              <a:rPr lang="es-AR" sz="1200" dirty="0">
                <a:solidFill>
                  <a:srgbClr val="32424F"/>
                </a:solidFill>
                <a:latin typeface="Roboto" panose="020B0604020202020204" charset="0"/>
                <a:ea typeface="Roboto" panose="020B0604020202020204" charset="0"/>
                <a:sym typeface="Century Gothic"/>
              </a:rPr>
              <a:t>. </a:t>
            </a:r>
            <a:endParaRPr lang="es-AR" sz="1200" dirty="0">
              <a:solidFill>
                <a:srgbClr val="32424F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7203B16-7F07-46BE-86D8-7CD4B8CD022E}"/>
              </a:ext>
            </a:extLst>
          </p:cNvPr>
          <p:cNvSpPr txBox="1"/>
          <p:nvPr/>
        </p:nvSpPr>
        <p:spPr>
          <a:xfrm>
            <a:off x="795932" y="2081716"/>
            <a:ext cx="815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Iniciar el trámite en TAD adjuntando las certificaciones en el mismo orden en que están consignadas en la planilla 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excel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 y, siempre que sea posible por el tamaño, en un mismo archivo.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362D5D0-A9A0-4872-AE8A-C365444ACFF4}"/>
              </a:ext>
            </a:extLst>
          </p:cNvPr>
          <p:cNvSpPr txBox="1"/>
          <p:nvPr/>
        </p:nvSpPr>
        <p:spPr>
          <a:xfrm>
            <a:off x="795932" y="4350432"/>
            <a:ext cx="8159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Bajo es esquema de “representatividad” de las fotos, nombrar aquellas que deban subirse al trámite con denominaciones simples y sin caracteres especiales. Siempre agregando en el 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excel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 la extensión del archivo que corresponda.</a:t>
            </a:r>
          </a:p>
        </p:txBody>
      </p:sp>
      <p:sp>
        <p:nvSpPr>
          <p:cNvPr id="41" name="Google Shape;94;p15">
            <a:extLst>
              <a:ext uri="{FF2B5EF4-FFF2-40B4-BE49-F238E27FC236}">
                <a16:creationId xmlns:a16="http://schemas.microsoft.com/office/drawing/2014/main" id="{2F6D76DC-0784-491B-A50C-C54C96304A99}"/>
              </a:ext>
            </a:extLst>
          </p:cNvPr>
          <p:cNvSpPr/>
          <p:nvPr/>
        </p:nvSpPr>
        <p:spPr>
          <a:xfrm>
            <a:off x="225006" y="2016331"/>
            <a:ext cx="458737" cy="931501"/>
          </a:xfrm>
          <a:prstGeom prst="curvedRightArrow">
            <a:avLst>
              <a:gd name="adj1" fmla="val 25000"/>
              <a:gd name="adj2" fmla="val 50000"/>
              <a:gd name="adj3" fmla="val 54069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3B2775-3D5E-4188-90CA-14CA11BBB2ED}"/>
              </a:ext>
            </a:extLst>
          </p:cNvPr>
          <p:cNvSpPr txBox="1"/>
          <p:nvPr/>
        </p:nvSpPr>
        <p:spPr>
          <a:xfrm>
            <a:off x="795932" y="3574297"/>
            <a:ext cx="793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TODO lo consignado en el 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excel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 debe estar contemplado en la certificación. Si la certificación es NACIONAL, los datos de APLICACIÓN del certificado deberán colocarse también en la columna CARACTERISTICAS del </a:t>
            </a:r>
            <a:r>
              <a:rPr lang="es-AR" sz="1200" dirty="0" err="1">
                <a:latin typeface="Roboto" panose="020B0604020202020204" charset="0"/>
                <a:ea typeface="Roboto" panose="020B0604020202020204" charset="0"/>
              </a:rPr>
              <a:t>excel</a:t>
            </a:r>
            <a:r>
              <a:rPr lang="es-AR" sz="1200" dirty="0">
                <a:latin typeface="Roboto" panose="020B0604020202020204" charset="0"/>
                <a:ea typeface="Roboto" panose="020B0604020202020204" charset="0"/>
              </a:rPr>
              <a:t>. Si los caracteres se exceden del límite establecido, contemplar los primeros y agregar “y otros”.</a:t>
            </a:r>
          </a:p>
        </p:txBody>
      </p:sp>
    </p:spTree>
    <p:extLst>
      <p:ext uri="{BB962C8B-B14F-4D97-AF65-F5344CB8AC3E}">
        <p14:creationId xmlns:p14="http://schemas.microsoft.com/office/powerpoint/2010/main" val="306066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5914850" y="4054223"/>
            <a:ext cx="2825100" cy="9315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Planilla Excel unificada </a:t>
            </a:r>
            <a:r>
              <a:rPr lang="es" sz="19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– </a:t>
            </a:r>
            <a:r>
              <a:rPr lang="es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Especificaciones Generales (1ra. Parte)</a:t>
            </a:r>
            <a:endParaRPr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16"/>
          <p:cNvGraphicFramePr/>
          <p:nvPr/>
        </p:nvGraphicFramePr>
        <p:xfrm>
          <a:off x="630573" y="1926742"/>
          <a:ext cx="7882850" cy="624600"/>
        </p:xfrm>
        <a:graphic>
          <a:graphicData uri="http://schemas.openxmlformats.org/drawingml/2006/table">
            <a:tbl>
              <a:tblPr>
                <a:noFill/>
                <a:tableStyleId>{B6C0C628-7B90-4202-BB5D-C4CE9F79359F}</a:tableStyleId>
              </a:tblPr>
              <a:tblGrid>
                <a:gridCol w="72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0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0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Autoparte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Familia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N° N.C.M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CUIT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Nombre de fabricante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Nombre de importador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Razón Social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Part Number / Cod. Interno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Marca 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 dirty="0">
                          <a:solidFill>
                            <a:srgbClr val="32424F"/>
                          </a:solidFill>
                          <a:latin typeface="Encode Sans Condensed Thin"/>
                          <a:ea typeface="Encode Sans Condensed Thin"/>
                          <a:cs typeface="Encode Sans Condensed Thin"/>
                          <a:sym typeface="Encode Sans Condensed Thin"/>
                        </a:rPr>
                        <a:t>Modelo</a:t>
                      </a:r>
                      <a:endParaRPr sz="1000" i="0" u="none" strike="noStrike" cap="none" dirty="0">
                        <a:solidFill>
                          <a:srgbClr val="32424F"/>
                        </a:solidFill>
                        <a:latin typeface="Encode Sans Condensed Thin"/>
                        <a:ea typeface="Encode Sans Condensed Thin"/>
                        <a:cs typeface="Encode Sans Condensed Thin"/>
                        <a:sym typeface="Encode Sans Condensed Thi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6" name="Google Shape;106;p16"/>
          <p:cNvSpPr/>
          <p:nvPr/>
        </p:nvSpPr>
        <p:spPr>
          <a:xfrm rot="5400000">
            <a:off x="466422" y="2764913"/>
            <a:ext cx="819125" cy="2155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 rot="-5400000">
            <a:off x="1302250" y="1719898"/>
            <a:ext cx="307801" cy="2037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/>
          <p:nvPr/>
        </p:nvSpPr>
        <p:spPr>
          <a:xfrm rot="5400000">
            <a:off x="2062302" y="2553754"/>
            <a:ext cx="386100" cy="21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 rot="-5400000">
            <a:off x="2915963" y="1753093"/>
            <a:ext cx="2709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 rot="5400000" flipH="1">
            <a:off x="7297752" y="1716527"/>
            <a:ext cx="386100" cy="21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 rot="-5400000" flipH="1">
            <a:off x="6857725" y="2519400"/>
            <a:ext cx="331200" cy="21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 rot="5400000" flipH="1">
            <a:off x="5418800" y="1755050"/>
            <a:ext cx="358500" cy="21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114151" y="3265154"/>
            <a:ext cx="1963874" cy="62460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Ingresar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SOLO 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el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CÓDIGO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b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 autoparte según listado de códigos - Ejemplo: 1 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791138" y="1058973"/>
            <a:ext cx="1689669" cy="55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NO se completa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(Columna cuyos campos deben quedar VACIOS)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2078025" y="2894191"/>
            <a:ext cx="2247485" cy="1139634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Puede estar a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8 ó a 11 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DÍGITOS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(Con puntos) Si el PAÍS de ORIGEN no es ARGENTINA, debe estar a 11 dígitos – </a:t>
            </a:r>
            <a:r>
              <a:rPr lang="es" sz="105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Ejemplo: 4011.10.00.921 (Si fuera NACIONAL: 4011.10.00) 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791138" y="4238275"/>
            <a:ext cx="17955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Si el TRÁMITE requiere </a:t>
            </a:r>
            <a:b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SER HABILITADO 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en </a:t>
            </a:r>
            <a:b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SISTEMA de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AFIP</a:t>
            </a:r>
            <a:endParaRPr sz="7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051413" y="4238275"/>
            <a:ext cx="2398662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La </a:t>
            </a:r>
            <a:r>
              <a:rPr lang="es" sz="12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NCM </a:t>
            </a:r>
            <a:r>
              <a:rPr lang="es" sz="12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DEBERÁ estar a </a:t>
            </a:r>
            <a:r>
              <a:rPr lang="es" sz="12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11 DÍGITOS </a:t>
            </a:r>
            <a:r>
              <a:rPr lang="es" sz="12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porque así lo requiere el </a:t>
            </a:r>
            <a:r>
              <a:rPr lang="es" sz="12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SISTEMA MALVINA </a:t>
            </a:r>
            <a:endParaRPr sz="8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5985150" y="4128173"/>
            <a:ext cx="2825100" cy="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Colocar el </a:t>
            </a:r>
            <a:r>
              <a:rPr lang="es" sz="1000" b="1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Nro. de parte original </a:t>
            </a:r>
            <a:r>
              <a:rPr lang="es" sz="10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correspondiente a la identificación del producto. Si no se contara con dicho dato, el </a:t>
            </a:r>
            <a:r>
              <a:rPr lang="es" sz="1000" b="1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código interno </a:t>
            </a:r>
            <a:r>
              <a:rPr lang="es" sz="10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de la autoparte.</a:t>
            </a:r>
            <a:endParaRPr sz="10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2530394" y="1246771"/>
            <a:ext cx="1689669" cy="42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CON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GUIONES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Ejemplo: 30-xxxxxxxx-x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666625" y="1170757"/>
            <a:ext cx="1795500" cy="39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Debe referir </a:t>
            </a: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unívocamente</a:t>
            </a: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b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al código del producto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483601" y="2841601"/>
            <a:ext cx="21138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Colocar el </a:t>
            </a: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Nro. de parte original </a:t>
            </a: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correspondiente a la identificación del producto. Si no se contara con dicho dato, el </a:t>
            </a: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código interno </a:t>
            </a: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 la autoparte.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4422121" y="1086624"/>
            <a:ext cx="1795500" cy="58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DENOMINACIÓN de la </a:t>
            </a: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EMPRESA</a:t>
            </a: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que SOLICITA </a:t>
            </a: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el TRÁMITE correspondiente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2586650" y="4442725"/>
            <a:ext cx="386100" cy="21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8;p16">
            <a:extLst>
              <a:ext uri="{FF2B5EF4-FFF2-40B4-BE49-F238E27FC236}">
                <a16:creationId xmlns:a16="http://schemas.microsoft.com/office/drawing/2014/main" id="{A2121A0A-9CDC-42C1-A145-A688E861A897}"/>
              </a:ext>
            </a:extLst>
          </p:cNvPr>
          <p:cNvSpPr/>
          <p:nvPr/>
        </p:nvSpPr>
        <p:spPr>
          <a:xfrm rot="5400000">
            <a:off x="4679607" y="2519400"/>
            <a:ext cx="386100" cy="21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7;p16">
            <a:extLst>
              <a:ext uri="{FF2B5EF4-FFF2-40B4-BE49-F238E27FC236}">
                <a16:creationId xmlns:a16="http://schemas.microsoft.com/office/drawing/2014/main" id="{351B13B6-D6AD-401A-91A2-E090F851E468}"/>
              </a:ext>
            </a:extLst>
          </p:cNvPr>
          <p:cNvSpPr txBox="1"/>
          <p:nvPr/>
        </p:nvSpPr>
        <p:spPr>
          <a:xfrm>
            <a:off x="4487870" y="2848475"/>
            <a:ext cx="1664001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 panose="020B0604020202020204" charset="0"/>
                <a:ea typeface="Encode Sans"/>
                <a:cs typeface="Encode Sans"/>
                <a:sym typeface="Encode Sans"/>
              </a:rPr>
              <a:t>Aunque el dato coincida con la razón social, debe colocarse en AMBAS columnas.</a:t>
            </a:r>
            <a:endParaRPr sz="1100" dirty="0">
              <a:solidFill>
                <a:srgbClr val="32424F"/>
              </a:solidFill>
              <a:latin typeface="Encode Sans" panose="020B0604020202020204" charset="0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7045174" y="1431643"/>
            <a:ext cx="1704300" cy="73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3AF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7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54375" y="222150"/>
            <a:ext cx="639435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Planilla Excel unificada </a:t>
            </a:r>
            <a:r>
              <a:rPr lang="es" sz="19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– </a:t>
            </a:r>
            <a:r>
              <a:rPr lang="es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Especificaciones Generales (2da. Parte)</a:t>
            </a:r>
            <a:endParaRPr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17"/>
          <p:cNvGraphicFramePr/>
          <p:nvPr>
            <p:extLst>
              <p:ext uri="{D42A27DB-BD31-4B8C-83A1-F6EECF244321}">
                <p14:modId xmlns:p14="http://schemas.microsoft.com/office/powerpoint/2010/main" val="2013836107"/>
              </p:ext>
            </p:extLst>
          </p:nvPr>
        </p:nvGraphicFramePr>
        <p:xfrm>
          <a:off x="559636" y="2408006"/>
          <a:ext cx="8169450" cy="687375"/>
        </p:xfrm>
        <a:graphic>
          <a:graphicData uri="http://schemas.openxmlformats.org/drawingml/2006/table">
            <a:tbl>
              <a:tblPr>
                <a:noFill/>
                <a:tableStyleId>{B6C0C628-7B90-4202-BB5D-C4CE9F79359F}</a:tableStyleId>
              </a:tblPr>
              <a:tblGrid>
                <a:gridCol w="63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8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87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País de Origen</a:t>
                      </a:r>
                      <a:endParaRPr sz="8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 dirty="0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Descripción / Características técnicas</a:t>
                      </a:r>
                      <a:endParaRPr sz="800" b="1" i="0" u="none" strike="noStrike" cap="none" dirty="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Tamaño/Talle</a:t>
                      </a:r>
                      <a:endParaRPr sz="8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Formulación</a:t>
                      </a:r>
                      <a:endParaRPr sz="8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 dirty="0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Aplicación</a:t>
                      </a:r>
                      <a:endParaRPr sz="800" b="1" i="0" u="none" strike="noStrike" cap="none" dirty="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Fotos</a:t>
                      </a:r>
                      <a:endParaRPr sz="8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Fecha de certificación</a:t>
                      </a:r>
                      <a:endParaRPr sz="8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N° de Licencia / Cert.  WP29</a:t>
                      </a:r>
                      <a:endParaRPr sz="8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Organismo certificador</a:t>
                      </a:r>
                      <a:endParaRPr sz="8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N° de LCM</a:t>
                      </a:r>
                      <a:endParaRPr sz="8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u="none" strike="noStrike" cap="none" dirty="0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Cantidad</a:t>
                      </a:r>
                      <a:endParaRPr sz="800" b="1" i="0" u="none" strike="noStrike" cap="none" dirty="0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8675" marR="8675" marT="86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4" name="Google Shape;134;p17"/>
          <p:cNvSpPr txBox="1"/>
          <p:nvPr/>
        </p:nvSpPr>
        <p:spPr>
          <a:xfrm>
            <a:off x="136095" y="3275996"/>
            <a:ext cx="2498400" cy="9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NOMBRE del PAÍS (en MAYÚSCULA)</a:t>
            </a: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El NOMBRE del PAÍS debe estar tal cual se encuentra en el MENU DESPLEGABLE del INSTRUCTIVO de EXCEL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Ejemplo: </a:t>
            </a:r>
            <a:r>
              <a:rPr lang="es-AR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REP. FED DE ALEMANIA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5" name="Google Shape;135;p17"/>
          <p:cNvSpPr/>
          <p:nvPr/>
        </p:nvSpPr>
        <p:spPr>
          <a:xfrm rot="5400000">
            <a:off x="643646" y="3041312"/>
            <a:ext cx="2709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2696246" y="1204269"/>
            <a:ext cx="1704301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Si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NO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corresponde al producto/trámite se coloca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NO APLICA ó SE DEJA la celda VACÍA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7" name="Google Shape;137;p17"/>
          <p:cNvSpPr/>
          <p:nvPr/>
        </p:nvSpPr>
        <p:spPr>
          <a:xfrm rot="-5400000">
            <a:off x="2984922" y="2220470"/>
            <a:ext cx="392889" cy="1698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4577968" y="1411741"/>
            <a:ext cx="224586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Colocar el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NOMBRE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del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ARCHIVO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adjunto en el  trámite de CHAS por TAD con la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EXTENSIÓN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correspondiente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7046148" y="1501762"/>
            <a:ext cx="1594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Ejemplo: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Item 1: Foto-item1</a:t>
            </a: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.jpg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Item 2: Foto-item2.</a:t>
            </a:r>
            <a:r>
              <a:rPr lang="es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png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1" name="Google Shape;141;p17"/>
          <p:cNvSpPr/>
          <p:nvPr/>
        </p:nvSpPr>
        <p:spPr>
          <a:xfrm rot="-5400000">
            <a:off x="4835875" y="2274137"/>
            <a:ext cx="2709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6802059" y="1657487"/>
            <a:ext cx="184500" cy="270900"/>
          </a:xfrm>
          <a:prstGeom prst="chevron">
            <a:avLst>
              <a:gd name="adj" fmla="val 5000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2623454" y="3322018"/>
            <a:ext cx="3376444" cy="910639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Corresponde a la información de DONDE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APLICARÁ el producto 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(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qué vehículo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)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Esto es un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DATO OBLIGATORIO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. Deberá seguirse la lista desplegable del INSTRUCTIVO EXCEL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4" name="Google Shape;144;p17"/>
          <p:cNvSpPr/>
          <p:nvPr/>
        </p:nvSpPr>
        <p:spPr>
          <a:xfrm rot="5400000">
            <a:off x="4176949" y="3057812"/>
            <a:ext cx="3039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7238831" y="3491153"/>
            <a:ext cx="1134022" cy="478142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Aplica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SOLO </a:t>
            </a:r>
            <a:b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para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CAPE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6" name="Google Shape;146;p17"/>
          <p:cNvSpPr/>
          <p:nvPr/>
        </p:nvSpPr>
        <p:spPr>
          <a:xfrm rot="5400000">
            <a:off x="7681092" y="3118533"/>
            <a:ext cx="478142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5896708" y="3491153"/>
            <a:ext cx="1298673" cy="478142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INTI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ó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IRAM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ó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WP29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8" name="Google Shape;148;p17"/>
          <p:cNvSpPr/>
          <p:nvPr/>
        </p:nvSpPr>
        <p:spPr>
          <a:xfrm rot="5400000">
            <a:off x="6213517" y="3119478"/>
            <a:ext cx="478142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37;p17">
            <a:extLst>
              <a:ext uri="{FF2B5EF4-FFF2-40B4-BE49-F238E27FC236}">
                <a16:creationId xmlns:a16="http://schemas.microsoft.com/office/drawing/2014/main" id="{E2F51C91-CFFF-4ADF-B4A9-FDAE7241362F}"/>
              </a:ext>
            </a:extLst>
          </p:cNvPr>
          <p:cNvSpPr/>
          <p:nvPr/>
        </p:nvSpPr>
        <p:spPr>
          <a:xfrm rot="-5400000">
            <a:off x="1263687" y="2213248"/>
            <a:ext cx="354998" cy="1698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36;p17">
            <a:extLst>
              <a:ext uri="{FF2B5EF4-FFF2-40B4-BE49-F238E27FC236}">
                <a16:creationId xmlns:a16="http://schemas.microsoft.com/office/drawing/2014/main" id="{F1DB60D5-E322-41E9-A586-C1FAA2A1F486}"/>
              </a:ext>
            </a:extLst>
          </p:cNvPr>
          <p:cNvSpPr txBox="1"/>
          <p:nvPr/>
        </p:nvSpPr>
        <p:spPr>
          <a:xfrm>
            <a:off x="-3813" y="1158004"/>
            <a:ext cx="2663966" cy="9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Se colocan los </a:t>
            </a: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detalles del producto</a:t>
            </a: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. Ejemplo: medida de neumáticos, tipo de amortiguador, tamaño de líquido de frenos o cualquier otrra característica inherente al la autoparte</a:t>
            </a:r>
            <a:endParaRPr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" name="Google Shape;145;p17">
            <a:extLst>
              <a:ext uri="{FF2B5EF4-FFF2-40B4-BE49-F238E27FC236}">
                <a16:creationId xmlns:a16="http://schemas.microsoft.com/office/drawing/2014/main" id="{08E00E02-2A15-4998-893E-9F77C57A666D}"/>
              </a:ext>
            </a:extLst>
          </p:cNvPr>
          <p:cNvSpPr txBox="1"/>
          <p:nvPr/>
        </p:nvSpPr>
        <p:spPr>
          <a:xfrm>
            <a:off x="8211086" y="3275996"/>
            <a:ext cx="850679" cy="478142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NO se completa</a:t>
            </a:r>
          </a:p>
        </p:txBody>
      </p:sp>
      <p:sp>
        <p:nvSpPr>
          <p:cNvPr id="26" name="Google Shape;146;p17">
            <a:extLst>
              <a:ext uri="{FF2B5EF4-FFF2-40B4-BE49-F238E27FC236}">
                <a16:creationId xmlns:a16="http://schemas.microsoft.com/office/drawing/2014/main" id="{B5FF727F-E7CA-4E74-A564-152C21850463}"/>
              </a:ext>
            </a:extLst>
          </p:cNvPr>
          <p:cNvSpPr/>
          <p:nvPr/>
        </p:nvSpPr>
        <p:spPr>
          <a:xfrm rot="5400000">
            <a:off x="8313153" y="3024812"/>
            <a:ext cx="303900" cy="18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43;p17">
            <a:extLst>
              <a:ext uri="{FF2B5EF4-FFF2-40B4-BE49-F238E27FC236}">
                <a16:creationId xmlns:a16="http://schemas.microsoft.com/office/drawing/2014/main" id="{A1A7477F-3DEC-4038-AC9B-FBD4E1A54154}"/>
              </a:ext>
            </a:extLst>
          </p:cNvPr>
          <p:cNvSpPr txBox="1"/>
          <p:nvPr/>
        </p:nvSpPr>
        <p:spPr>
          <a:xfrm>
            <a:off x="1197883" y="4553574"/>
            <a:ext cx="1898573" cy="270901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FOTO de AUTOPARTE:</a:t>
            </a:r>
          </a:p>
        </p:txBody>
      </p:sp>
      <p:sp>
        <p:nvSpPr>
          <p:cNvPr id="28" name="Google Shape;142;p17">
            <a:extLst>
              <a:ext uri="{FF2B5EF4-FFF2-40B4-BE49-F238E27FC236}">
                <a16:creationId xmlns:a16="http://schemas.microsoft.com/office/drawing/2014/main" id="{A22DDDC5-5021-4B39-9EEE-FD2323E2C1A6}"/>
              </a:ext>
            </a:extLst>
          </p:cNvPr>
          <p:cNvSpPr/>
          <p:nvPr/>
        </p:nvSpPr>
        <p:spPr>
          <a:xfrm>
            <a:off x="3110068" y="4553574"/>
            <a:ext cx="184500" cy="270900"/>
          </a:xfrm>
          <a:prstGeom prst="chevron">
            <a:avLst>
              <a:gd name="adj" fmla="val 50000"/>
            </a:avLst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8;p17">
            <a:extLst>
              <a:ext uri="{FF2B5EF4-FFF2-40B4-BE49-F238E27FC236}">
                <a16:creationId xmlns:a16="http://schemas.microsoft.com/office/drawing/2014/main" id="{F0C1A80C-BDBD-443F-B6CE-66E670FC384F}"/>
              </a:ext>
            </a:extLst>
          </p:cNvPr>
          <p:cNvSpPr/>
          <p:nvPr/>
        </p:nvSpPr>
        <p:spPr>
          <a:xfrm>
            <a:off x="3414521" y="4319931"/>
            <a:ext cx="4732488" cy="738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3AFCC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40;p17">
            <a:extLst>
              <a:ext uri="{FF2B5EF4-FFF2-40B4-BE49-F238E27FC236}">
                <a16:creationId xmlns:a16="http://schemas.microsoft.com/office/drawing/2014/main" id="{C1C5D994-8058-4DAB-B080-B371151A543D}"/>
              </a:ext>
            </a:extLst>
          </p:cNvPr>
          <p:cNvSpPr txBox="1"/>
          <p:nvPr/>
        </p:nvSpPr>
        <p:spPr>
          <a:xfrm>
            <a:off x="3469271" y="4400578"/>
            <a:ext cx="4677738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00" b="1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La FOTO de cada autoparte es REPRESENTATIVA. Por lo tanto, VARIAS autopartes pueden responder a UNA MISMA FOTO. En este caso deberá indicarse en el EXCEL el nombre de la foto correspondiente en cada fila</a:t>
            </a:r>
            <a:endParaRPr sz="10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1" name="Google Shape;137;p17">
            <a:extLst>
              <a:ext uri="{FF2B5EF4-FFF2-40B4-BE49-F238E27FC236}">
                <a16:creationId xmlns:a16="http://schemas.microsoft.com/office/drawing/2014/main" id="{B7E94257-AE2B-49CC-B1AC-A9AF55175E2B}"/>
              </a:ext>
            </a:extLst>
          </p:cNvPr>
          <p:cNvSpPr/>
          <p:nvPr/>
        </p:nvSpPr>
        <p:spPr>
          <a:xfrm rot="-5400000">
            <a:off x="3601678" y="2220470"/>
            <a:ext cx="392889" cy="1698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Listado de Autopartes - CÓDIGOS</a:t>
            </a:r>
            <a:endParaRPr sz="22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18"/>
          <p:cNvGraphicFramePr/>
          <p:nvPr/>
        </p:nvGraphicFramePr>
        <p:xfrm>
          <a:off x="384015" y="1013906"/>
          <a:ext cx="4109425" cy="4024500"/>
        </p:xfrm>
        <a:graphic>
          <a:graphicData uri="http://schemas.openxmlformats.org/drawingml/2006/table">
            <a:tbl>
              <a:tblPr>
                <a:noFill/>
                <a:tableStyleId>{B6C0C628-7B90-4202-BB5D-C4CE9F79359F}</a:tableStyleId>
              </a:tblPr>
              <a:tblGrid>
                <a:gridCol w="67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Neumáticos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Balizas triangulares retro reflectoras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Cascos de protección para uso vehicular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4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Cinturones de seguridad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5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Pastillas y cintas de frenos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6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Lí­quido de frenos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7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Vidrios de seguridad para automotores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8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Matafuegos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9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Apoyacabezas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10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Asientos y sus anclajes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11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Sistema de enganche de remolques y semirremolques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12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Trabas giratorias para transporte carretero de contenedores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13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Bombas de vacío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14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Baterías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15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Espejos retrovisores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16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Extremos y rótulas de dirección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17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Amortiguadores convencionales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18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Cajas de dirección tipo piñón y cremallera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19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Bocinas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20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Limpiaparabrisas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375" marR="5375" marT="537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58" name="Google Shape;158;p18"/>
          <p:cNvGraphicFramePr/>
          <p:nvPr/>
        </p:nvGraphicFramePr>
        <p:xfrm>
          <a:off x="4650563" y="1013906"/>
          <a:ext cx="4109425" cy="4024425"/>
        </p:xfrm>
        <a:graphic>
          <a:graphicData uri="http://schemas.openxmlformats.org/drawingml/2006/table">
            <a:tbl>
              <a:tblPr>
                <a:noFill/>
                <a:tableStyleId>{B6C0C628-7B90-4202-BB5D-C4CE9F79359F}</a:tableStyleId>
              </a:tblPr>
              <a:tblGrid>
                <a:gridCol w="67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21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Sistema de lámparas e iluminación vehicular. Faros de señalización e iluminación para vehículos de tránsito vial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22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Ruedas de Acero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23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Balastos para lámparas de descarga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24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Chalecos de seguridad de alta visibilidad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25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Cerrojos y sistemas de retención de puertas para vehí­culos M1 y N1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26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Protección contra uso no autorizado (trabas de volante alarmas) para vehí­culos M1 y N1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27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Sistemas de Retención infantil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28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Sistema de reemplazo de airbag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29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Cilindro maestro para frenos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30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Diafragma para cámara de frenos de aire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31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Cilindro de Rueda para frenos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32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Flexible para frenos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33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Cubetas para frenos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34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Ejes de semirremolques y acoplados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35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Paragolpes de Seguridad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36</a:t>
                      </a:r>
                      <a:endParaRPr sz="1000" b="1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u="none" strike="noStrike" cap="none">
                          <a:solidFill>
                            <a:srgbClr val="32424F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Amortiguadores estructurales</a:t>
                      </a:r>
                      <a:endParaRPr sz="1000" i="0" u="none" strike="noStrike" cap="none">
                        <a:solidFill>
                          <a:srgbClr val="32424F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/>
          <p:nvPr/>
        </p:nvSpPr>
        <p:spPr>
          <a:xfrm>
            <a:off x="794800" y="1346350"/>
            <a:ext cx="3406200" cy="631200"/>
          </a:xfrm>
          <a:prstGeom prst="rect">
            <a:avLst/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/>
          <p:nvPr/>
        </p:nvSpPr>
        <p:spPr>
          <a:xfrm rot="10800000" flipH="1">
            <a:off x="0" y="-449"/>
            <a:ext cx="9144000" cy="931500"/>
          </a:xfrm>
          <a:prstGeom prst="rect">
            <a:avLst/>
          </a:prstGeom>
          <a:solidFill>
            <a:srgbClr val="324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6775200" y="319075"/>
            <a:ext cx="1704300" cy="5571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2400">
                <a:solidFill>
                  <a:srgbClr val="0094D4"/>
                </a:solidFill>
                <a:latin typeface="Open Sans"/>
                <a:ea typeface="Open Sans"/>
                <a:cs typeface="Open Sans"/>
                <a:sym typeface="Open Sans"/>
              </a:rPr>
              <a:t>Índice</a:t>
            </a: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37475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454375" y="222150"/>
            <a:ext cx="6199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</a:pPr>
            <a:r>
              <a:rPr lang="es" sz="22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SOLICITUD de CHAS – </a:t>
            </a:r>
            <a:r>
              <a:rPr lang="es" sz="20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Aplicación y Requisitos</a:t>
            </a:r>
            <a:endParaRPr sz="20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700" y="258450"/>
            <a:ext cx="1197325" cy="4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402650" y="1245775"/>
            <a:ext cx="3882900" cy="73170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SOLICITUD de EMISIÓN DE CHAS</a:t>
            </a:r>
            <a:endParaRPr>
              <a:solidFill>
                <a:srgbClr val="FFFFFF"/>
              </a:solidFill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5204449" y="1340351"/>
            <a:ext cx="32334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APLICA:</a:t>
            </a:r>
            <a:endParaRPr sz="12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Para las AUTOPARTES DE SEGURIDAD </a:t>
            </a:r>
            <a:br>
              <a:rPr lang="es" sz="12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2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destinadas al Mercado de Reposición</a:t>
            </a:r>
            <a:endParaRPr sz="12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4489750" y="1550725"/>
            <a:ext cx="565800" cy="20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795700" y="2920800"/>
            <a:ext cx="19488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REQUISITO:</a:t>
            </a:r>
            <a:endParaRPr sz="12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Contar con UNO </a:t>
            </a:r>
            <a:br>
              <a:rPr lang="es" sz="12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2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de los DOS tipos de CERTIFICACIÓN</a:t>
            </a:r>
            <a:endParaRPr sz="12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2" name="Google Shape;172;p19"/>
          <p:cNvSpPr/>
          <p:nvPr/>
        </p:nvSpPr>
        <p:spPr>
          <a:xfrm rot="5400000">
            <a:off x="781725" y="2472950"/>
            <a:ext cx="565800" cy="20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2783251" y="2616002"/>
            <a:ext cx="2646000" cy="55710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CERTIFICACIÓN NACIONAL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Organismos acreditados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2771851" y="3887753"/>
            <a:ext cx="2809800" cy="631200"/>
          </a:xfrm>
          <a:prstGeom prst="rect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CERTIFICACIÓN EXTRANJERA </a:t>
            </a:r>
            <a:br>
              <a:rPr lang="es" sz="11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1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WP29 (e-Mark)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5" name="Google Shape;175;p19"/>
          <p:cNvSpPr/>
          <p:nvPr/>
        </p:nvSpPr>
        <p:spPr>
          <a:xfrm rot="1160630">
            <a:off x="2376590" y="3937655"/>
            <a:ext cx="693765" cy="1226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 rot="-867057">
            <a:off x="2376658" y="3118207"/>
            <a:ext cx="693646" cy="1226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658550" y="2920800"/>
            <a:ext cx="1884900" cy="1189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3A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5745595" y="3902407"/>
            <a:ext cx="1624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Se gestiona: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5739541" y="4148534"/>
            <a:ext cx="2547609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CHAS presentando certificación WP29 (</a:t>
            </a:r>
            <a:r>
              <a:rPr lang="es-AR" sz="1100" dirty="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documento legalizado y traducido por Traductor Público Matriculado)</a:t>
            </a:r>
            <a:endParaRPr lang="es" sz="1100" dirty="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5347875" y="4132975"/>
            <a:ext cx="329400" cy="138600"/>
          </a:xfrm>
          <a:prstGeom prst="homePlate">
            <a:avLst>
              <a:gd name="adj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5584912" y="3120107"/>
            <a:ext cx="77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IRAM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5581641" y="2548954"/>
            <a:ext cx="70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INTI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5204450" y="2942550"/>
            <a:ext cx="329400" cy="138600"/>
          </a:xfrm>
          <a:prstGeom prst="homePlate">
            <a:avLst>
              <a:gd name="adj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6235450" y="2545250"/>
            <a:ext cx="202500" cy="904500"/>
          </a:xfrm>
          <a:prstGeom prst="rightBrace">
            <a:avLst>
              <a:gd name="adj1" fmla="val 8333"/>
              <a:gd name="adj2" fmla="val 49799"/>
            </a:avLst>
          </a:prstGeom>
          <a:noFill/>
          <a:ln w="31750" cap="flat" cmpd="sng">
            <a:solidFill>
              <a:srgbClr val="32424F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42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6528946" y="2545259"/>
            <a:ext cx="190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CERTIFICACIÓN + CHAS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6283650" y="3085375"/>
            <a:ext cx="1487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INTI / IRAM </a:t>
            </a:r>
            <a:br>
              <a:rPr lang="es" sz="11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" sz="11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Trámite habitual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7584851" y="3179427"/>
            <a:ext cx="7023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2424F"/>
                </a:solidFill>
                <a:latin typeface="Encode Sans"/>
                <a:ea typeface="Encode Sans"/>
                <a:cs typeface="Encode Sans"/>
                <a:sym typeface="Encode Sans"/>
              </a:rPr>
              <a:t>GDE</a:t>
            </a:r>
            <a:endParaRPr sz="1100">
              <a:solidFill>
                <a:srgbClr val="32424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8" name="Google Shape;188;p19"/>
          <p:cNvSpPr/>
          <p:nvPr/>
        </p:nvSpPr>
        <p:spPr>
          <a:xfrm rot="5400000">
            <a:off x="6820450" y="2936600"/>
            <a:ext cx="249900" cy="92700"/>
          </a:xfrm>
          <a:prstGeom prst="homePlate">
            <a:avLst>
              <a:gd name="adj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/>
          <p:nvPr/>
        </p:nvSpPr>
        <p:spPr>
          <a:xfrm rot="5400000">
            <a:off x="7811050" y="2951150"/>
            <a:ext cx="249900" cy="92700"/>
          </a:xfrm>
          <a:prstGeom prst="homePlate">
            <a:avLst>
              <a:gd name="adj" fmla="val 50000"/>
            </a:avLst>
          </a:prstGeom>
          <a:solidFill>
            <a:srgbClr val="C3A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1549</Words>
  <Application>Microsoft Office PowerPoint</Application>
  <PresentationFormat>Presentación en pantalla (16:9)</PresentationFormat>
  <Paragraphs>282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Roboto</vt:lpstr>
      <vt:lpstr>Encode Sans Condensed Thin</vt:lpstr>
      <vt:lpstr>Arial</vt:lpstr>
      <vt:lpstr>Century Gothic</vt:lpstr>
      <vt:lpstr>Encode Sans</vt:lpstr>
      <vt:lpstr>Open Sans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Ludmila Fomin</dc:creator>
  <cp:lastModifiedBy>pccentro</cp:lastModifiedBy>
  <cp:revision>42</cp:revision>
  <dcterms:modified xsi:type="dcterms:W3CDTF">2022-11-04T18:20:05Z</dcterms:modified>
</cp:coreProperties>
</file>